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1" r:id="rId1"/>
  </p:sldMasterIdLst>
  <p:notesMasterIdLst>
    <p:notesMasterId r:id="rId61"/>
  </p:notesMasterIdLst>
  <p:sldIdLst>
    <p:sldId id="256" r:id="rId2"/>
    <p:sldId id="258" r:id="rId3"/>
    <p:sldId id="259" r:id="rId4"/>
    <p:sldId id="260" r:id="rId5"/>
    <p:sldId id="261" r:id="rId6"/>
    <p:sldId id="263" r:id="rId7"/>
    <p:sldId id="307" r:id="rId8"/>
    <p:sldId id="340" r:id="rId9"/>
    <p:sldId id="346" r:id="rId10"/>
    <p:sldId id="341" r:id="rId11"/>
    <p:sldId id="308" r:id="rId12"/>
    <p:sldId id="309" r:id="rId13"/>
    <p:sldId id="264" r:id="rId14"/>
    <p:sldId id="266" r:id="rId15"/>
    <p:sldId id="268" r:id="rId16"/>
    <p:sldId id="269" r:id="rId17"/>
    <p:sldId id="270" r:id="rId18"/>
    <p:sldId id="271" r:id="rId19"/>
    <p:sldId id="310" r:id="rId20"/>
    <p:sldId id="313" r:id="rId21"/>
    <p:sldId id="311" r:id="rId22"/>
    <p:sldId id="312" r:id="rId23"/>
    <p:sldId id="282" r:id="rId24"/>
    <p:sldId id="314" r:id="rId25"/>
    <p:sldId id="344" r:id="rId26"/>
    <p:sldId id="343" r:id="rId27"/>
    <p:sldId id="339" r:id="rId28"/>
    <p:sldId id="285" r:id="rId29"/>
    <p:sldId id="328" r:id="rId30"/>
    <p:sldId id="347" r:id="rId31"/>
    <p:sldId id="286" r:id="rId32"/>
    <p:sldId id="329" r:id="rId33"/>
    <p:sldId id="345" r:id="rId34"/>
    <p:sldId id="330" r:id="rId35"/>
    <p:sldId id="325" r:id="rId36"/>
    <p:sldId id="331" r:id="rId37"/>
    <p:sldId id="348" r:id="rId38"/>
    <p:sldId id="349" r:id="rId39"/>
    <p:sldId id="332" r:id="rId40"/>
    <p:sldId id="333" r:id="rId41"/>
    <p:sldId id="288" r:id="rId42"/>
    <p:sldId id="289" r:id="rId43"/>
    <p:sldId id="334" r:id="rId44"/>
    <p:sldId id="335" r:id="rId45"/>
    <p:sldId id="293" r:id="rId46"/>
    <p:sldId id="294" r:id="rId47"/>
    <p:sldId id="304" r:id="rId48"/>
    <p:sldId id="336" r:id="rId49"/>
    <p:sldId id="306" r:id="rId50"/>
    <p:sldId id="324" r:id="rId51"/>
    <p:sldId id="301" r:id="rId52"/>
    <p:sldId id="295" r:id="rId53"/>
    <p:sldId id="297" r:id="rId54"/>
    <p:sldId id="298" r:id="rId55"/>
    <p:sldId id="338" r:id="rId56"/>
    <p:sldId id="300" r:id="rId57"/>
    <p:sldId id="337" r:id="rId58"/>
    <p:sldId id="281" r:id="rId59"/>
    <p:sldId id="327" r:id="rId60"/>
  </p:sldIdLst>
  <p:sldSz cx="12192000" cy="6858000"/>
  <p:notesSz cx="6858000" cy="9144000"/>
  <p:custShowLst>
    <p:custShow name="Custom Show 1" id="0">
      <p:sldLst>
        <p:sld r:id="rId6"/>
      </p:sldLst>
    </p:custShow>
  </p:custShowLst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gun dutkan" initials="od" lastIdx="4" clrIdx="0">
    <p:extLst>
      <p:ext uri="{19B8F6BF-5375-455C-9EA6-DF929625EA0E}">
        <p15:presenceInfo xmlns:p15="http://schemas.microsoft.com/office/powerpoint/2012/main" userId="S::olgund08@hacettepe.edu.tr::f61ce7eb-8338-42c5-9bac-0654e9682a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8150"/>
    <p:restoredTop sz="68386"/>
  </p:normalViewPr>
  <p:slideViewPr>
    <p:cSldViewPr snapToGrid="0" snapToObjects="1">
      <p:cViewPr varScale="1">
        <p:scale>
          <a:sx n="105" d="100"/>
          <a:sy n="105" d="100"/>
        </p:scale>
        <p:origin x="3136" y="1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5" d="100"/>
          <a:sy n="115" d="100"/>
        </p:scale>
        <p:origin x="5128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2318B-6CB5-6A44-A546-1CD6B2C4497C}" type="datetimeFigureOut">
              <a:rPr lang="en-TR" smtClean="0"/>
              <a:t>7.04.2020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7A66A-5CD4-8E43-9758-D0F620ACDF5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7484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36AB6BC-3968-0B40-B8CB-657121136A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35805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879FD9E-8C6E-B344-B8BA-C13188677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04724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BB17F34-6914-2F40-87C6-2460110E31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8476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5867DF5-DD0A-504D-AE06-CB7DF54A6A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8610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E4890694-2873-6143-8EF5-5EE1EF223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21280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F67C6F7-9E4A-1E41-8587-14A7614187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34114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FB00082-26E1-F341-91C0-DBD135865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64369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2F06FE58-1A84-344D-8501-50F9697DC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84145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17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80F62DC-4908-4540-B163-30A0681179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365983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E5D96F01-FA83-F948-BFA2-078C78385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10711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08CD103-076A-3243-A9A7-D927E8F4F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0437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D2FF9C9-1080-684C-8691-E6F72831E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27183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27A8B72-B9A6-DA47-8294-824345E71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80106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E15D3A2-2785-2948-A59E-5CC828035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639398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393C7DF-A779-B745-8FA2-B363ED6776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2462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7B7B059-44A5-5547-9FF6-9F3C72877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9947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CB881BFC-87C2-E742-BEF5-554C9B942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99586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D27EE02-EDCA-5F44-AFE8-88B8572978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4290267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4F4E564-DFB3-454B-A2A5-8864B646F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20289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B7A66A-5CD4-8E43-9758-D0F620ACDF57}" type="slidenum">
              <a:rPr kumimoji="0" lang="en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915028C-661F-E044-8DA4-7FB5D71E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20983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26AFDB3-177F-5C4D-8134-46A0323A2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55547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5E8BC34-1109-734A-91BB-D54F22802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6998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EF057E3-050D-5348-B5F7-E1C8DEDC93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4742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BD63F31-5986-8948-B0B4-2062E3F676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46545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B2DAA31-4643-8B4D-9CA4-D36D3BD77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87408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DF912AF-A86D-564A-B4FD-98EC5D1D4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13196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B7A66A-5CD4-8E43-9758-D0F620ACDF57}" type="slidenum">
              <a:rPr kumimoji="0" lang="en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5C91FFD-C0DC-F044-94AA-5F00989574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53554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04744A1-36FB-CB4D-8073-02E332A29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8177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54AFD9A0-B34A-114A-A3F4-792B7035D9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601635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E8317D4-C731-C545-B3A9-7CF2028719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44249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B7A66A-5CD4-8E43-9758-D0F620ACDF57}" type="slidenum">
              <a:rPr kumimoji="0" lang="en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8B00B98-6FB9-A340-8F01-5596E0E4D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036883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74C6833-4728-614E-87CF-1CBF315962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43183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F9EAFF0-7BC7-BF48-9D67-FF5D4AA2A1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66168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</a:t>
            </a:fld>
            <a:endParaRPr lang="en-TR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0219BE28-D221-0049-8627-BB7F406BF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34574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3ED3F12-F864-9B46-BAD8-A4F110043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4338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D1D45702-16B1-1046-85BA-10BBB1811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989881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3BEC656-BC47-4B4E-80AC-21EE46303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106117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45435B0-CF40-AF44-8B55-597E25FC83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423109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96D7BFD-FDBD-D540-9BF0-796223EA1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8355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AB48322-0151-FB46-852F-613EE954C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053051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AB6703E7-04AD-D344-84E3-9B254F1803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234493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47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D727FA3-5344-EA46-9D32-1F511334E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439425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C5D3E03-70FD-1040-8495-D12D2FF63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139366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FC084E6-A929-CF49-AECC-A92FCCAF62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92469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4BE9A27F-BE9A-4C46-8E73-08B3AF0182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78257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50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5EE14FE-5BAF-F445-952D-EC6496828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916249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51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726DCA18-19E0-C64E-8B68-8643A06A8C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82879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52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94403C71-57F4-6E41-9714-DBEC1FADB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52529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53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6E70BF5-E70F-2748-B177-64170A3B3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353245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54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B397EA92-8F23-E646-B819-58394838D7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459385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55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3BEAF4D3-F869-9744-BA55-8D068DEF12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77794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1CD6D94B-090B-E64E-9681-2770AC8DB2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899266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2214031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874547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8C02D720-4B60-6F44-970A-9C8C2C6CA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5693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6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0FD4123D-FE42-7A46-8577-5FE1EAC76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6399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7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E15F46E1-1468-2644-9AF6-720B88A7D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34088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8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64515D10-9D40-F64B-9AF1-3A5E2936A1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4181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9</a:t>
            </a:fld>
            <a:endParaRPr lang="en-TR"/>
          </a:p>
        </p:txBody>
      </p:sp>
      <p:sp>
        <p:nvSpPr>
          <p:cNvPr id="6" name="Notes Placeholder 5">
            <a:extLst>
              <a:ext uri="{FF2B5EF4-FFF2-40B4-BE49-F238E27FC236}">
                <a16:creationId xmlns:a16="http://schemas.microsoft.com/office/drawing/2014/main" id="{FD97249E-E40F-1040-BE0E-9BF947652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4731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9F0A-F835-1C41-920F-BBA1A9654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4B29A-499E-3E49-8A5D-04CA87F1A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B0E24-1184-0640-8E3C-1D39D08A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D3F20-694D-7840-B190-21727503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9267-A504-4A4E-9CAF-38CFDD45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7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9700-8E7C-DA48-94A3-BF3DA7FE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219EF-AFEB-2A43-9AC1-BE174CF03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09186-247D-394A-BA7D-EE80F8EE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B5918-FFFD-C848-AC4E-CB13D22D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C7F0E-2690-FF4B-AA61-5AFB32E5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2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E8354-2AC2-3541-89C1-457D94C02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D7CCA-A9EF-1447-99AF-D1C14046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5C665-B842-C845-A3F8-19F28AF7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AB4DA-5E59-4C4D-B08E-BD06D9C5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EA50-4765-FF4C-851B-CBD05927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1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9679-B46F-D04B-BA00-894DE591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71CDA-97CB-3443-8942-6436BBF0A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8D24-3F11-DF43-A3D6-8F348B3F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6477-F69F-4644-8BDB-BDCFB347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FC4FF-A8F9-B84B-9ED2-C9BCE3A5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519D-DA3C-AF47-83A0-CE773934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FE4B3-794F-FB4D-949B-587BDE4CB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BE62B-8E63-384C-9D6D-0A344E7F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2FF1-EFEA-C042-8BB3-CFDAE18B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183D-9D49-CD44-AE32-8FEA6392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8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27AC-6ADB-D74A-A03D-1A2CD5F7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A73E-6AAE-CE43-905D-C99DB11F2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84C8C-1AE8-A74F-8612-2150D7A54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516C0-7260-904C-9E3D-FD470C99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3E9DB-0A3E-A648-9F0B-9B7E67D2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39C11-9964-684F-8689-55990E0B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3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3C09-D665-8646-8DE8-B5C54AF3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FB674-DA39-E24C-8E5C-1C5B8848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E846-2F59-3E46-ADF8-4AA1CBCCE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84236-075D-7048-B714-E84DD6BCF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35E23-2169-1843-9590-5052CA73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78D1F7-15FC-D04E-BA19-35A465F0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61229-89B8-944D-AE47-0C49D576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3A3B4-854F-3B41-8C35-516C40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0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2D70-8645-6F44-B60C-37B46DFE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444-32A6-0343-97A3-BB8E8EE1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5596C-7375-5148-ACD1-412435CB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20925-0952-1843-B359-B4BC5C17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30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21F3F-06B0-BF4F-BD0E-C2080ECE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50D14-6644-4A4D-9B7E-5D121343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A3AFD-CE5D-8842-967A-7F3FA164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5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0E6B-8BB0-DC41-B2F2-6C516707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EEFE3-1E55-DA44-89D0-B97A7141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98667-F013-4142-8AC4-8E4F309FB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BEEDB-1408-2E46-A9EA-DB15B522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1E2BF-8F46-C74F-99D9-A7CBD25D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E2597-3740-C248-9A35-A84C91C4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CBE9-F37F-D949-8B33-9B8DE2E8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A7C7C-8A9D-B84B-8FF5-C1413BD6B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029A9-E91F-9D47-B109-761B3D1D6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DF94B-61AE-1645-9A7A-A8F476B9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FB4DD-D8B5-8849-8CD0-4EA93967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D894E-AAB6-2B42-A429-4D2F544F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5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68429-3199-FF49-942B-BB160569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95E64-0E43-C148-BA6A-0E707278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A0CB2-29FC-C042-B8B1-8C20F7961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E147-0733-C749-97AD-A9E86C62E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1CFC-6865-9D4A-8603-1AA9732C1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3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webstor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beljs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create-react-app.dev/docs/getting-started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0*2Y__6_3e2eiN8h6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training.com/react-router/web/guides/quick-star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edux.js.org/introduction/getting-started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2xGdRGp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extension.remotedev.io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ui.com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ui.com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ocket.io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havelsan.udemy.com/organization/search/?src=ukw&amp;q=react" TargetMode="External"/><Relationship Id="rId3" Type="http://schemas.openxmlformats.org/officeDocument/2006/relationships/hyperlink" Target="https://developer.mozilla.org/en-US/docs/Web/JavaScript/A_re-introduction_to_JavaScript" TargetMode="External"/><Relationship Id="rId7" Type="http://schemas.openxmlformats.org/officeDocument/2006/relationships/hyperlink" Target="https://reactjs.org/docs/dom-elements.html#styl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npmjs.com/files/package.json" TargetMode="External"/><Relationship Id="rId5" Type="http://schemas.openxmlformats.org/officeDocument/2006/relationships/hyperlink" Target="http://es6-features.org/" TargetMode="External"/><Relationship Id="rId4" Type="http://schemas.openxmlformats.org/officeDocument/2006/relationships/hyperlink" Target="https://docs.npmjs.com/creating-a-package-json-fil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912479/what-is-the-difference-between-javascript-and-ecmascript/33748400#33748400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ket.io/" TargetMode="External"/><Relationship Id="rId5" Type="http://schemas.openxmlformats.org/officeDocument/2006/relationships/hyperlink" Target="https://reactjs.org/" TargetMode="External"/><Relationship Id="rId4" Type="http://schemas.openxmlformats.org/officeDocument/2006/relationships/hyperlink" Target="https://en.wikipedia.org/wiki/List_of_ECMAScript_engines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pmjs.org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www.npmj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85EC-066B-524E-B8CE-EACFB9F0E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TR" sz="4800"/>
              <a:t>Modern Web Development Using 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146BE-E859-124B-A3C6-6DAEF068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TR" sz="1100"/>
              <a:t>Olgun DUTKAN – UI / UX Takımı</a:t>
            </a:r>
          </a:p>
          <a:p>
            <a:pPr algn="l"/>
            <a:r>
              <a:rPr lang="en-TR" sz="1100"/>
              <a:t>odutkan@havelsan.com.tr</a:t>
            </a:r>
          </a:p>
        </p:txBody>
      </p:sp>
      <p:sp>
        <p:nvSpPr>
          <p:cNvPr id="135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31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NPM COMMANDS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Used for repetitive tasks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You can start your project with a single command.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Scripts are also used in deleting temporary files and folders, etc.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run &lt;script&gt;`</a:t>
            </a:r>
          </a:p>
        </p:txBody>
      </p:sp>
      <p:pic>
        <p:nvPicPr>
          <p:cNvPr id="6" name="Screen Recording 2020-04-02 at 22.10.02.mov" descr="Screen Recording 2020-04-02 at 22.10.02.mov">
            <a:hlinkClick r:id="" action="ppaction://media"/>
            <a:extLst>
              <a:ext uri="{FF2B5EF4-FFF2-40B4-BE49-F238E27FC236}">
                <a16:creationId xmlns:a16="http://schemas.microsoft.com/office/drawing/2014/main" id="{7920FB11-B085-4844-9CD4-2FF56331FC15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9469" y="1708721"/>
            <a:ext cx="4691865" cy="5171050"/>
          </a:xfrm>
        </p:spPr>
      </p:pic>
    </p:spTree>
    <p:extLst>
      <p:ext uri="{BB962C8B-B14F-4D97-AF65-F5344CB8AC3E}">
        <p14:creationId xmlns:p14="http://schemas.microsoft.com/office/powerpoint/2010/main" val="15464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FD99-E2FB-4D41-B5EC-18976A6B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 Code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6543-99DA-2B4C-975F-8FFB748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Free. </a:t>
            </a:r>
          </a:p>
          <a:p>
            <a:r>
              <a:rPr lang="en-US" sz="2000">
                <a:solidFill>
                  <a:srgbClr val="FFFFFF"/>
                </a:solidFill>
              </a:rPr>
              <a:t>Built on open source. </a:t>
            </a:r>
          </a:p>
          <a:p>
            <a:r>
              <a:rPr lang="en-US" sz="2000">
                <a:solidFill>
                  <a:srgbClr val="FFFFFF"/>
                </a:solidFill>
              </a:rPr>
              <a:t>Runs everywhere.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818EA1D0-C870-C64A-B9AF-15A724C59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6D425-D7C8-FB46-8DD8-0BF607822846}"/>
              </a:ext>
            </a:extLst>
          </p:cNvPr>
          <p:cNvSpPr txBox="1"/>
          <p:nvPr/>
        </p:nvSpPr>
        <p:spPr>
          <a:xfrm>
            <a:off x="7181199" y="1136081"/>
            <a:ext cx="400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19381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FD99-E2FB-4D41-B5EC-18976A6B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WebStorm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6543-99DA-2B4C-975F-8FFB748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 smartest editor</a:t>
            </a:r>
          </a:p>
          <a:p>
            <a:r>
              <a:rPr lang="en-US" sz="2000">
                <a:solidFill>
                  <a:srgbClr val="FFFFFF"/>
                </a:solidFill>
              </a:rPr>
              <a:t>Use the full power of the modern JavaScript ecosystem</a:t>
            </a:r>
          </a:p>
          <a:p>
            <a:r>
              <a:rPr lang="en-US" sz="2000">
                <a:solidFill>
                  <a:srgbClr val="FFFFFF"/>
                </a:solidFill>
              </a:rPr>
              <a:t>JavaScript, TypeScript, stylesheet languages, and all the most popular frameworks.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ADD3676E-57FA-1A42-B822-3A7A3E36B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688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03774-E205-E740-9F2B-A897023E2BDD}"/>
              </a:ext>
            </a:extLst>
          </p:cNvPr>
          <p:cNvSpPr txBox="1"/>
          <p:nvPr/>
        </p:nvSpPr>
        <p:spPr>
          <a:xfrm>
            <a:off x="7259298" y="1141970"/>
            <a:ext cx="385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www.jetbrains.com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webstorm</a:t>
            </a:r>
            <a:r>
              <a:rPr lang="en-US" dirty="0">
                <a:hlinkClick r:id="rId3"/>
              </a:rPr>
              <a:t>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78394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TR" dirty="0"/>
              <a:t>EcmaScript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4766-F6E6-7F47-B624-F20F2FB2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Every browser has a JavaScript interpreter.</a:t>
            </a:r>
          </a:p>
          <a:p>
            <a:r>
              <a:rPr lang="en-US" sz="2400" dirty="0"/>
              <a:t>ECMAScript is a Standard for a scripting languages.</a:t>
            </a:r>
          </a:p>
          <a:p>
            <a:r>
              <a:rPr lang="en-US" sz="2400" dirty="0"/>
              <a:t>Languages like JavaScript are based on the ECMAScript standard.</a:t>
            </a:r>
          </a:p>
          <a:p>
            <a:r>
              <a:rPr lang="en-US" sz="2400" dirty="0" err="1"/>
              <a:t>EcmaScript</a:t>
            </a:r>
            <a:r>
              <a:rPr lang="en-US" sz="2400" dirty="0"/>
              <a:t> speeds the development process and allows us to write code more clearly.</a:t>
            </a:r>
          </a:p>
          <a:p>
            <a:r>
              <a:rPr lang="en-US" sz="2400" dirty="0"/>
              <a:t>ECMA means European Computer Manufacturer’s Association</a:t>
            </a:r>
          </a:p>
        </p:txBody>
      </p:sp>
    </p:spTree>
    <p:extLst>
      <p:ext uri="{BB962C8B-B14F-4D97-AF65-F5344CB8AC3E}">
        <p14:creationId xmlns:p14="http://schemas.microsoft.com/office/powerpoint/2010/main" val="2958131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DD7F-056E-574D-BE42-9D55B0C5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BabelJS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889794-1104-E642-901F-7CE0EF68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BabelJS is the most popular transpiler that transforms new JavaScript ES6 to Old JavaScript ES5.</a:t>
            </a:r>
          </a:p>
          <a:p>
            <a:r>
              <a:rPr lang="en-US" sz="2000">
                <a:solidFill>
                  <a:srgbClr val="FFFFFF"/>
                </a:solidFill>
              </a:rPr>
              <a:t>BabelJS makes it possible for writing the next generation of JavaScript</a:t>
            </a:r>
          </a:p>
        </p:txBody>
      </p:sp>
      <p:pic>
        <p:nvPicPr>
          <p:cNvPr id="16" name="Content Placeholder 15">
            <a:hlinkClick r:id="rId3"/>
            <a:extLst>
              <a:ext uri="{FF2B5EF4-FFF2-40B4-BE49-F238E27FC236}">
                <a16:creationId xmlns:a16="http://schemas.microsoft.com/office/drawing/2014/main" id="{9462D0F5-35DE-1045-A29E-88BB09F264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79FB6-0F9C-0347-9F96-A411BBCD14AE}"/>
              </a:ext>
            </a:extLst>
          </p:cNvPr>
          <p:cNvSpPr txBox="1"/>
          <p:nvPr/>
        </p:nvSpPr>
        <p:spPr>
          <a:xfrm>
            <a:off x="8282013" y="1136081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babeljs.io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06725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3791-A88E-F249-9316-3A3B4D90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WEBPACK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F92F-BC61-D64A-AC34-02C53F951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At its core, webpack is a static module bundler for modern JavaScript applications.</a:t>
            </a:r>
          </a:p>
          <a:p>
            <a:r>
              <a:rPr lang="en-US" sz="2000">
                <a:solidFill>
                  <a:srgbClr val="FFFFFF"/>
                </a:solidFill>
              </a:rPr>
              <a:t>It can transform front-end assets like HTML, CSS, and images if the corresponding loaders are included.</a:t>
            </a:r>
          </a:p>
        </p:txBody>
      </p:sp>
      <p:pic>
        <p:nvPicPr>
          <p:cNvPr id="16" name="Content Placeholder 15">
            <a:hlinkClick r:id="rId3"/>
            <a:extLst>
              <a:ext uri="{FF2B5EF4-FFF2-40B4-BE49-F238E27FC236}">
                <a16:creationId xmlns:a16="http://schemas.microsoft.com/office/drawing/2014/main" id="{B1E24C6A-8309-4647-83F5-735FE00201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235D7-A3E9-874F-986F-62EBE5362E66}"/>
              </a:ext>
            </a:extLst>
          </p:cNvPr>
          <p:cNvSpPr txBox="1"/>
          <p:nvPr/>
        </p:nvSpPr>
        <p:spPr>
          <a:xfrm>
            <a:off x="8030534" y="1136081"/>
            <a:ext cx="230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webpack.js.org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36738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90D6-2CA8-AD4A-B344-BAE26080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ReactJS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C609-3016-B94E-92BC-5010B6518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 JavaScript library for building user interfaces.</a:t>
            </a:r>
          </a:p>
          <a:p>
            <a:r>
              <a:rPr lang="en-US" sz="2000">
                <a:solidFill>
                  <a:srgbClr val="FFFFFF"/>
                </a:solidFill>
              </a:rPr>
              <a:t>React can be used as a base in the development of single-page or mobile applications.</a:t>
            </a:r>
          </a:p>
          <a:p>
            <a:r>
              <a:rPr lang="en-US" sz="2000">
                <a:solidFill>
                  <a:srgbClr val="FFFFFF"/>
                </a:solidFill>
              </a:rPr>
              <a:t>React is only concerned with rendering data to the DOM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48D644BB-3CBF-F149-97B7-5BA642EB01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275" y="1690688"/>
            <a:ext cx="4702254" cy="5167312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4370AA-3615-C141-844F-C549EDA5D721}"/>
              </a:ext>
            </a:extLst>
          </p:cNvPr>
          <p:cNvSpPr txBox="1"/>
          <p:nvPr/>
        </p:nvSpPr>
        <p:spPr>
          <a:xfrm>
            <a:off x="8237802" y="1141970"/>
            <a:ext cx="18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reactjs.org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74467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 New React App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34E7-D36C-0241-ADC7-2969C6704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Create React apps with no build configuration.</a:t>
            </a:r>
          </a:p>
          <a:p>
            <a:r>
              <a:rPr lang="en-US" sz="2000">
                <a:solidFill>
                  <a:srgbClr val="FFFFFF"/>
                </a:solidFill>
              </a:rPr>
              <a:t>Create React App works on macOS, Windows, and Linux.</a:t>
            </a:r>
          </a:p>
          <a:p>
            <a:r>
              <a:rPr lang="en-US" sz="2000">
                <a:solidFill>
                  <a:srgbClr val="FFFFFF"/>
                </a:solidFill>
                <a:hlinkClick r:id="rId3"/>
              </a:rPr>
              <a:t>https://github.com/facebook/create-react-app</a:t>
            </a: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12" name="Content Placeholder 11">
            <a:hlinkClick r:id="rId4"/>
            <a:extLst>
              <a:ext uri="{FF2B5EF4-FFF2-40B4-BE49-F238E27FC236}">
                <a16:creationId xmlns:a16="http://schemas.microsoft.com/office/drawing/2014/main" id="{65F775CF-9ECF-164B-8AE4-FCDAF529A6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836556" y="1690688"/>
            <a:ext cx="4697691" cy="516229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2415A-763E-454F-BB06-90DF365E759D}"/>
              </a:ext>
            </a:extLst>
          </p:cNvPr>
          <p:cNvSpPr txBox="1"/>
          <p:nvPr/>
        </p:nvSpPr>
        <p:spPr>
          <a:xfrm>
            <a:off x="6714115" y="1141970"/>
            <a:ext cx="494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https://create-react-app.dev/docs/getting-started/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750347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Installation and Create a New React App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34E7-D36C-0241-ADC7-2969C6704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-g create-react-app`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`create-react-app &lt;name&gt;`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`cd &lt;name&gt;`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start `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Screen Recording 2020-04-01 at 14.06.37.mov" descr="Screen Recording 2020-04-01 at 14.06.37.mov">
            <a:hlinkClick r:id="" action="ppaction://media"/>
            <a:extLst>
              <a:ext uri="{FF2B5EF4-FFF2-40B4-BE49-F238E27FC236}">
                <a16:creationId xmlns:a16="http://schemas.microsoft.com/office/drawing/2014/main" id="{1861C4B7-DBE3-7F4A-B866-57F4893302F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6556" y="1690688"/>
            <a:ext cx="4697691" cy="516230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32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Source Code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3A66241-AB13-1F4F-8771-600DBF3BB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20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0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170B-BF4F-5249-937C-5E3C9DE8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PRESENTATION CONTENT</a:t>
            </a:r>
            <a:endParaRPr lang="en-TR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51574-CEE9-CF4C-A66C-E48A1EDE1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Moder Web Development Tools</a:t>
            </a:r>
          </a:p>
          <a:p>
            <a:r>
              <a:rPr lang="en-US" sz="2400"/>
              <a:t>React</a:t>
            </a:r>
          </a:p>
          <a:p>
            <a:r>
              <a:rPr lang="en-US" sz="2400"/>
              <a:t>Material UI</a:t>
            </a:r>
          </a:p>
          <a:p>
            <a:r>
              <a:rPr lang="en-US" sz="2400"/>
              <a:t>Socket connection on React with Socket.io</a:t>
            </a:r>
          </a:p>
          <a:p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193449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A5754D-3391-A54F-A4C4-387EFAE8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TR" dirty="0"/>
              <a:t>How to change html template?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BA6C1F-4BB1-4498-A157-E83488B9C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Open &lt;project name&gt;/public/</a:t>
            </a:r>
            <a:r>
              <a:rPr lang="en-US" sz="1800"/>
              <a:t>index.html</a:t>
            </a:r>
            <a:r>
              <a:rPr lang="en-US" sz="1800" dirty="0"/>
              <a:t> file in your editor.</a:t>
            </a:r>
          </a:p>
          <a:p>
            <a:r>
              <a:rPr lang="en-US" sz="1800" dirty="0"/>
              <a:t>Can you remove comment out lines</a:t>
            </a:r>
          </a:p>
          <a:p>
            <a:r>
              <a:rPr lang="en-US" sz="1800" dirty="0"/>
              <a:t>Can you add new meta tags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71E903-5B22-4D4C-9558-9C96A6CE8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" r="1" b="15338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0567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First File in the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336E30-9A82-7D4F-B41A-B2079783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20" b="1488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4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First Component in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34E7-D36C-0241-ADC7-2969C6704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br>
              <a:rPr lang="en-US" sz="2200"/>
            </a:br>
            <a:endParaRPr lang="en-US" sz="22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CF0C90-4AFB-5049-95BA-C212B46965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2916" b="1429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12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02EF-E571-F145-BC10-B00EFACB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 is JSX?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A0FE-11BA-AA42-82F2-DC4C760B4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Not a string or HTML</a:t>
            </a:r>
          </a:p>
          <a:p>
            <a:r>
              <a:rPr lang="en-US" sz="1800"/>
              <a:t>It is a syntax extension to JavaScript.</a:t>
            </a:r>
          </a:p>
          <a:p>
            <a:r>
              <a:rPr lang="en-US" sz="1800"/>
              <a:t>Determines how the interface should look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F22D4F3-B9F5-C54D-82A4-DB10633F8A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917" r="1" b="1145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7433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Using Inline Styles in JSX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3DFF41D8-D275-0047-AB8F-97E55CDE7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2129" y="1687908"/>
            <a:ext cx="4684963" cy="5158340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2D80475-8F7E-904A-BFEF-3C074D015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4" y="1687908"/>
            <a:ext cx="6824232" cy="751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0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Using CSS Classes in JSX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C19D6A-542F-FB4B-9512-DE0CB0D9D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2473" y="1695372"/>
            <a:ext cx="4688858" cy="516262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52A826-7F56-9646-98A4-9590CD364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4" y="1695372"/>
            <a:ext cx="7047508" cy="7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2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Rendering Elements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4766-F6E6-7F47-B624-F20F2FB2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An element depicts what you want to see in your application</a:t>
            </a:r>
          </a:p>
          <a:p>
            <a:r>
              <a:rPr lang="en-US" sz="2400"/>
              <a:t>Everything is managed by ReactDom</a:t>
            </a:r>
          </a:p>
          <a:p>
            <a:r>
              <a:rPr lang="en-US" sz="2400"/>
              <a:t>React only updates what’s necessary</a:t>
            </a:r>
          </a:p>
        </p:txBody>
      </p:sp>
    </p:spTree>
    <p:extLst>
      <p:ext uri="{BB962C8B-B14F-4D97-AF65-F5344CB8AC3E}">
        <p14:creationId xmlns:p14="http://schemas.microsoft.com/office/powerpoint/2010/main" val="3866291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Rendering Element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D6CE48-0327-A142-B3A1-23D20C7F4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101" y="1691640"/>
            <a:ext cx="7383694" cy="8122063"/>
          </a:xfrm>
          <a:prstGeom prst="rect">
            <a:avLst/>
          </a:prstGeo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B7282D2-44AC-A94F-8559-BB02A540C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0602" y="1695372"/>
            <a:ext cx="4693298" cy="5162628"/>
          </a:xfrm>
        </p:spPr>
      </p:pic>
    </p:spTree>
    <p:extLst>
      <p:ext uri="{BB962C8B-B14F-4D97-AF65-F5344CB8AC3E}">
        <p14:creationId xmlns:p14="http://schemas.microsoft.com/office/powerpoint/2010/main" val="4209276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Components and Props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1A59-4F87-464A-AD75-240BB36BB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Reusable pieces</a:t>
            </a:r>
          </a:p>
          <a:p>
            <a:r>
              <a:rPr lang="en-US" sz="2400"/>
              <a:t>Think about each piece in isolation</a:t>
            </a:r>
          </a:p>
          <a:p>
            <a:r>
              <a:rPr lang="en-US" sz="2400"/>
              <a:t>Components are like JavaScript functions</a:t>
            </a:r>
          </a:p>
        </p:txBody>
      </p:sp>
    </p:spTree>
    <p:extLst>
      <p:ext uri="{BB962C8B-B14F-4D97-AF65-F5344CB8AC3E}">
        <p14:creationId xmlns:p14="http://schemas.microsoft.com/office/powerpoint/2010/main" val="1719255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Components and Props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1EFE45-08DE-504C-B67D-B716CCCF8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177" y="1687908"/>
            <a:ext cx="4711983" cy="51700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62BF06-A747-BD43-97A7-A61C4DCC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41" y="1687907"/>
            <a:ext cx="5918157" cy="64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57D7-FBD8-CA4F-B714-C8BF211E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4100"/>
              <a:t>What is Modern Web Development Means?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1B77-2277-0D4D-A08F-BE56F2F63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/>
              <a:t>Reusable components</a:t>
            </a:r>
          </a:p>
          <a:p>
            <a:r>
              <a:rPr lang="en-US" sz="2400" dirty="0"/>
              <a:t>More performance web applications</a:t>
            </a:r>
          </a:p>
          <a:p>
            <a:r>
              <a:rPr lang="en-US" sz="2400" dirty="0"/>
              <a:t>Single page web applications</a:t>
            </a:r>
          </a:p>
          <a:p>
            <a:r>
              <a:rPr lang="en-US" sz="2400" dirty="0"/>
              <a:t>Writing web applications with JavaScript libraries and using other advanced JavaScript tools</a:t>
            </a:r>
          </a:p>
          <a:p>
            <a:endParaRPr lang="en-TR" sz="2400" dirty="0"/>
          </a:p>
        </p:txBody>
      </p:sp>
    </p:spTree>
    <p:extLst>
      <p:ext uri="{BB962C8B-B14F-4D97-AF65-F5344CB8AC3E}">
        <p14:creationId xmlns:p14="http://schemas.microsoft.com/office/powerpoint/2010/main" val="1082603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Components and Props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9C83FE-F03D-1A4F-835B-EF604767F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3226" y="1687906"/>
            <a:ext cx="4692246" cy="516635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520923-4933-F042-9EB3-834B8D4A0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4" y="1687905"/>
            <a:ext cx="7348214" cy="826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387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9D80-B784-FC4F-B4C0-FE39C63A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and Lifecycle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54-1062-864A-908E-2E753F707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State is like props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private and fully controlled by the component.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Initial state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this.state</a:t>
            </a:r>
            <a:r>
              <a:rPr lang="en-US" sz="2000" dirty="0">
                <a:solidFill>
                  <a:srgbClr val="FFFFFF"/>
                </a:solidFill>
              </a:rPr>
              <a:t> = { key: value };`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Update state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this.setState</a:t>
            </a:r>
            <a:r>
              <a:rPr lang="en-US" sz="2000" dirty="0">
                <a:solidFill>
                  <a:srgbClr val="FFFFFF"/>
                </a:solidFill>
              </a:rPr>
              <a:t>({key: value});`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5C7E089-C576-5443-B6B4-0C6CC3905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6771" y="2173287"/>
            <a:ext cx="3643344" cy="4003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0842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F38132-A7B8-1F4B-8EC8-A647FCF83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691" y="1695373"/>
            <a:ext cx="4705179" cy="516262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C211DE-EF0A-3B4B-9255-7E707C9D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32" y="1691640"/>
            <a:ext cx="5918868" cy="64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99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25B2D-C8D5-6446-A9D0-F646D4F77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0806" y="1695372"/>
            <a:ext cx="4693297" cy="51626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F29489-3FCA-D542-ABF5-3BB172B17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3" y="1695371"/>
            <a:ext cx="6947521" cy="764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58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1B1AD3-09AC-A846-B55B-17916E279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1829594"/>
            <a:ext cx="8229600" cy="4343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CDBCBB-D789-AE49-8E1D-FC27783292AA}"/>
              </a:ext>
            </a:extLst>
          </p:cNvPr>
          <p:cNvSpPr txBox="1"/>
          <p:nvPr/>
        </p:nvSpPr>
        <p:spPr>
          <a:xfrm>
            <a:off x="2478856" y="6308209"/>
            <a:ext cx="723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Image Source: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miro.medium.com</a:t>
            </a:r>
            <a:r>
              <a:rPr lang="en-US" dirty="0">
                <a:hlinkClick r:id="rId4"/>
              </a:rPr>
              <a:t>/max/1400/0*2Y__6_3e2eiN8h6A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996304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9D80-B784-FC4F-B4C0-FE39C63A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and Lifecycle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54-1062-864A-908E-2E753F707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Mounting: Component is rendered to the DOM for the first time</a:t>
            </a:r>
          </a:p>
          <a:p>
            <a:r>
              <a:rPr lang="en-US" sz="2000">
                <a:solidFill>
                  <a:srgbClr val="FFFFFF"/>
                </a:solidFill>
              </a:rPr>
              <a:t>Unmounting: When component is removed from DOM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F19BD5-AE46-A349-80AE-A8C5AE6DD7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46771" y="2173287"/>
            <a:ext cx="3643344" cy="4003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542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D62C69-E949-B740-8B42-FB4BA9BC2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09656" y="1695372"/>
            <a:ext cx="4705179" cy="5162628"/>
          </a:xfrm>
        </p:spPr>
      </p:pic>
      <p:pic>
        <p:nvPicPr>
          <p:cNvPr id="9" name="Screen Recording 2020-04-01 at 22.27.27.mov" descr="Screen Recording 2020-04-01 at 22.27.27.mov">
            <a:hlinkClick r:id="" action="ppaction://media"/>
            <a:extLst>
              <a:ext uri="{FF2B5EF4-FFF2-40B4-BE49-F238E27FC236}">
                <a16:creationId xmlns:a16="http://schemas.microsoft.com/office/drawing/2014/main" id="{E18DE04A-DAF4-D240-A8B0-07DF0E59A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7167" y="1695372"/>
            <a:ext cx="5914832" cy="65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0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Working With Hook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4687F82-7333-C94B-B76A-97904AD81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8637" y="1695372"/>
            <a:ext cx="4578236" cy="5150516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DE3D32-A162-114D-80C7-20D8CF224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3" y="1691639"/>
            <a:ext cx="6772861" cy="761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42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9D80-B784-FC4F-B4C0-FE39C63A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Handling Events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54-1062-864A-908E-2E753F707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Handling events with React elements is very similar to handling events on DOM elements.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React events are named using camelCase, rather than lowercase.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With JSX you pass a function as the event handler, rather than a string.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006EFA-1C2A-0142-A604-09BB23418D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4602" y="2173288"/>
            <a:ext cx="5181600" cy="655557"/>
          </a:xfrm>
        </p:spPr>
      </p:pic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id="{A1BBFE80-01A4-764D-B99D-4930BC3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94605" y="4029156"/>
            <a:ext cx="5181594" cy="65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86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Handling Events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591FA8-527B-774E-A2E6-1957781BD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09655" y="1695372"/>
            <a:ext cx="4705179" cy="5162628"/>
          </a:xfrm>
        </p:spPr>
      </p:pic>
      <p:pic>
        <p:nvPicPr>
          <p:cNvPr id="11" name="Screen Recording 2020-04-01 at 22.38.50.mov" descr="Screen Recording 2020-04-01 at 22.38.50.mov">
            <a:hlinkClick r:id="" action="ppaction://media"/>
            <a:extLst>
              <a:ext uri="{FF2B5EF4-FFF2-40B4-BE49-F238E27FC236}">
                <a16:creationId xmlns:a16="http://schemas.microsoft.com/office/drawing/2014/main" id="{912E8FD8-0284-CE4A-9CBC-961AFF2DB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6965" y="1695372"/>
            <a:ext cx="5842910" cy="64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63F-C432-984B-947A-7E2B363D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NODE JS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C95BA4-C6BB-EE4A-A5F6-072E6F4D1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Node.js is open source and can run on the server side.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Node.js is a JavaScript runtime built on Chrome's V8 JavaScript engine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can work anywhere without needing web browsers.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a platform where you can develop console applications with JavaScript codes.</a:t>
            </a:r>
          </a:p>
        </p:txBody>
      </p:sp>
      <p:pic>
        <p:nvPicPr>
          <p:cNvPr id="16" name="Content Placeholder 15">
            <a:hlinkClick r:id="rId3"/>
            <a:extLst>
              <a:ext uri="{FF2B5EF4-FFF2-40B4-BE49-F238E27FC236}">
                <a16:creationId xmlns:a16="http://schemas.microsoft.com/office/drawing/2014/main" id="{31EC4FDA-B5E2-214A-A6B1-2D14FB2B5F77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4"/>
          <a:srcRect b="13930"/>
          <a:stretch/>
        </p:blipFill>
        <p:spPr>
          <a:xfrm>
            <a:off x="6849002" y="1690688"/>
            <a:ext cx="4672800" cy="516600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55015-68AC-3F49-B1C2-827034F318AD}"/>
              </a:ext>
            </a:extLst>
          </p:cNvPr>
          <p:cNvSpPr txBox="1"/>
          <p:nvPr/>
        </p:nvSpPr>
        <p:spPr>
          <a:xfrm>
            <a:off x="8025885" y="1141970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https://nodejs.org/en/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45424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Handling Events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creen Recording 2020-04-01 at 22.38.50.mov" descr="Screen Recording 2020-04-01 at 22.38.50.mov">
            <a:hlinkClick r:id="" action="ppaction://media"/>
            <a:extLst>
              <a:ext uri="{FF2B5EF4-FFF2-40B4-BE49-F238E27FC236}">
                <a16:creationId xmlns:a16="http://schemas.microsoft.com/office/drawing/2014/main" id="{912E8FD8-0284-CE4A-9CBC-961AFF2DB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6964" y="1687908"/>
            <a:ext cx="5842910" cy="642110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330F38-BBB2-3A49-B5CD-422E43D29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85595" y="1687908"/>
            <a:ext cx="4715584" cy="5174044"/>
          </a:xfrm>
        </p:spPr>
      </p:pic>
    </p:spTree>
    <p:extLst>
      <p:ext uri="{BB962C8B-B14F-4D97-AF65-F5344CB8AC3E}">
        <p14:creationId xmlns:p14="http://schemas.microsoft.com/office/powerpoint/2010/main" val="44509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44FE-0A18-154A-A580-63E5C057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19A7-9205-9B45-A2D9-5703A03CD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HTML form elements work a little bit differently from other DOM elements in React, because form elements naturally keep some internal state. 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0DA18-ACBA-364D-A747-A6B7DBD0BF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01730" y="2173287"/>
            <a:ext cx="3733426" cy="40036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9817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E8E7-EE0B-C04E-87B2-B03FBE21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can I make an AJAX call?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89D4-302A-9A40-A8A6-22154D160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An Ajax call is an asynchronous request initiated by the browser that does not directly result in a page transition.</a:t>
            </a:r>
          </a:p>
          <a:p>
            <a:r>
              <a:rPr lang="en-US" sz="2400" dirty="0"/>
              <a:t>You can use any AJAX library you like with React</a:t>
            </a:r>
          </a:p>
          <a:p>
            <a:pPr lvl="1"/>
            <a:r>
              <a:rPr lang="en-US" dirty="0" err="1"/>
              <a:t>Axios</a:t>
            </a:r>
            <a:endParaRPr lang="en-US" dirty="0"/>
          </a:p>
          <a:p>
            <a:pPr lvl="1"/>
            <a:r>
              <a:rPr lang="en-US" dirty="0"/>
              <a:t>jQuery AJAX</a:t>
            </a:r>
          </a:p>
          <a:p>
            <a:pPr lvl="1"/>
            <a:r>
              <a:rPr lang="en-US" dirty="0" err="1"/>
              <a:t>window.fetch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576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can I make an AJAX call?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BAD602-1BE1-AE42-8F4A-79D7B98D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5594" y="1687908"/>
            <a:ext cx="4708581" cy="516636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4D7F4-E83F-564B-AD87-3377B1E50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826" y="1687908"/>
            <a:ext cx="4708579" cy="51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5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can I make an AJAX call?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769179-1358-854B-99BB-3CF972C21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5594" y="1687907"/>
            <a:ext cx="4708579" cy="517813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96604-9BE2-A246-9E7F-AC55FEBD4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86" y="1683600"/>
            <a:ext cx="4710887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5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E97B5-039B-214A-AB98-C517FB9A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TR" dirty="0"/>
              <a:t>Populer Libraries and Tools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86331-4EC9-F14D-947C-9A801E85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REACT-ROUTER-DOM</a:t>
            </a:r>
          </a:p>
          <a:p>
            <a:r>
              <a:rPr lang="en-US" sz="2400"/>
              <a:t>REDUX</a:t>
            </a:r>
          </a:p>
          <a:p>
            <a:r>
              <a:rPr lang="en-US" sz="2400"/>
              <a:t>REDUX-DEVTOOL</a:t>
            </a:r>
          </a:p>
          <a:p>
            <a:r>
              <a:rPr lang="en-US" sz="2400"/>
              <a:t>REACT DEVELOPER TOOLS</a:t>
            </a:r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1177198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REACT-ROUTER-DOM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React Router is a library that provides navigation between the components in your application.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 React Router works wherever React is rendering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react-router-</a:t>
            </a:r>
            <a:r>
              <a:rPr lang="en-US" sz="2000" dirty="0" err="1">
                <a:solidFill>
                  <a:srgbClr val="FFFFFF"/>
                </a:solidFill>
              </a:rPr>
              <a:t>dom</a:t>
            </a:r>
            <a:r>
              <a:rPr lang="en-US" sz="2000" dirty="0">
                <a:solidFill>
                  <a:srgbClr val="FFFFFF"/>
                </a:solidFill>
              </a:rPr>
              <a:t>`</a:t>
            </a:r>
          </a:p>
        </p:txBody>
      </p:sp>
      <p:pic>
        <p:nvPicPr>
          <p:cNvPr id="11" name="Content Placeholder 10">
            <a:hlinkClick r:id="rId3"/>
            <a:extLst>
              <a:ext uri="{FF2B5EF4-FFF2-40B4-BE49-F238E27FC236}">
                <a16:creationId xmlns:a16="http://schemas.microsoft.com/office/drawing/2014/main" id="{DDE91484-BDA9-ED46-8FF9-8F33EAF76C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84B2FF-702B-164A-B092-1423AE44E81B}"/>
              </a:ext>
            </a:extLst>
          </p:cNvPr>
          <p:cNvSpPr txBox="1"/>
          <p:nvPr/>
        </p:nvSpPr>
        <p:spPr>
          <a:xfrm>
            <a:off x="6259277" y="1136081"/>
            <a:ext cx="605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https://reacttraining.com/react-router/web/guides/quick-start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826121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REDUX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Redux is an open-source JavaScript library for managing application state. </a:t>
            </a:r>
          </a:p>
          <a:p>
            <a:r>
              <a:rPr lang="en-US" sz="2000">
                <a:solidFill>
                  <a:srgbClr val="FFFFFF"/>
                </a:solidFill>
              </a:rPr>
              <a:t>It helps you write applications that behave consistently, run in different environments and are easy to test. </a:t>
            </a:r>
          </a:p>
          <a:p>
            <a:pPr marL="0"/>
            <a:r>
              <a:rPr lang="en-US" sz="2000">
                <a:solidFill>
                  <a:srgbClr val="FFFFFF"/>
                </a:solidFill>
              </a:rPr>
              <a:t>` npm install redux `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8117D5-04F9-5A42-9906-14F9AE524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4707" y="1690688"/>
            <a:ext cx="4701387" cy="516636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62C8F-E1C2-4A47-9E4B-B79686FEB15B}"/>
              </a:ext>
            </a:extLst>
          </p:cNvPr>
          <p:cNvSpPr txBox="1"/>
          <p:nvPr/>
        </p:nvSpPr>
        <p:spPr>
          <a:xfrm>
            <a:off x="6811867" y="1141970"/>
            <a:ext cx="474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https://redux.js.org/introduction/getting-started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641854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E97B5-039B-214A-AB98-C517FB9A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Redux Lifecycle</a:t>
            </a:r>
            <a:endParaRPr lang="en-TR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3387D74-67AD-444A-8B78-C526469F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407920"/>
            <a:ext cx="6858000" cy="3733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513ED-122A-3847-A480-370C05D0FCA1}"/>
              </a:ext>
            </a:extLst>
          </p:cNvPr>
          <p:cNvSpPr txBox="1"/>
          <p:nvPr/>
        </p:nvSpPr>
        <p:spPr>
          <a:xfrm>
            <a:off x="4208881" y="6488668"/>
            <a:ext cx="377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</a:t>
            </a:r>
            <a:r>
              <a:rPr lang="en-TR" dirty="0"/>
              <a:t>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bit.ly</a:t>
            </a:r>
            <a:r>
              <a:rPr lang="en-US" dirty="0">
                <a:hlinkClick r:id="rId4"/>
              </a:rPr>
              <a:t>/2xGdRGp</a:t>
            </a:r>
            <a:r>
              <a:rPr lang="en-TR" dirty="0">
                <a:hlinkClick r:id="rId4"/>
              </a:rPr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341286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REDUX-DEVTOOL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Redux DevTools for debugging application's state changes.</a:t>
            </a:r>
          </a:p>
          <a:p>
            <a:r>
              <a:rPr lang="en-US" sz="2000">
                <a:solidFill>
                  <a:srgbClr val="FFFFFF"/>
                </a:solidFill>
              </a:rPr>
              <a:t>Added as an attachment to popular browsers such as Chrome Firefox</a:t>
            </a:r>
          </a:p>
        </p:txBody>
      </p:sp>
      <p:pic>
        <p:nvPicPr>
          <p:cNvPr id="11" name="Content Placeholder 10">
            <a:hlinkClick r:id="rId3"/>
            <a:extLst>
              <a:ext uri="{FF2B5EF4-FFF2-40B4-BE49-F238E27FC236}">
                <a16:creationId xmlns:a16="http://schemas.microsoft.com/office/drawing/2014/main" id="{6DFE8687-DFE1-914B-8E15-70F36E154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62CB6-6DDC-B044-9361-2020196D3615}"/>
              </a:ext>
            </a:extLst>
          </p:cNvPr>
          <p:cNvSpPr txBox="1"/>
          <p:nvPr/>
        </p:nvSpPr>
        <p:spPr>
          <a:xfrm>
            <a:off x="7628083" y="1136081"/>
            <a:ext cx="311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http://extension.remotedev.io/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17429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NPM (Node Package Manager)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NPM is basically a tool that works on the command line, to install 3rd party software.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Dependencies injection management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After installing NodeJS, You can check the version of NodeJS and NPM	</a:t>
            </a:r>
          </a:p>
          <a:p>
            <a:pPr marL="2286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`node --version`</a:t>
            </a:r>
          </a:p>
          <a:p>
            <a:pPr marL="2286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--version`</a:t>
            </a:r>
          </a:p>
          <a:p>
            <a:pPr marL="228600" lvl="1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--help`</a:t>
            </a:r>
          </a:p>
        </p:txBody>
      </p:sp>
      <p:pic>
        <p:nvPicPr>
          <p:cNvPr id="6" name="Screen Recording 2020-04-02 at 19.40.15.mov" descr="Screen Recording 2020-04-02 at 19.40.15.mov">
            <a:hlinkClick r:id="" action="ppaction://media"/>
            <a:extLst>
              <a:ext uri="{FF2B5EF4-FFF2-40B4-BE49-F238E27FC236}">
                <a16:creationId xmlns:a16="http://schemas.microsoft.com/office/drawing/2014/main" id="{6319452B-B7FF-F443-971F-35F92580B5A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6886" y="1690688"/>
            <a:ext cx="4697032" cy="5166359"/>
          </a:xfrm>
        </p:spPr>
      </p:pic>
    </p:spTree>
    <p:extLst>
      <p:ext uri="{BB962C8B-B14F-4D97-AF65-F5344CB8AC3E}">
        <p14:creationId xmlns:p14="http://schemas.microsoft.com/office/powerpoint/2010/main" val="361063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 DEVELOPER TOOLS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React Developer Tools is a Chrome </a:t>
            </a:r>
            <a:r>
              <a:rPr lang="en-US" sz="2000" dirty="0" err="1">
                <a:solidFill>
                  <a:srgbClr val="FFFFFF"/>
                </a:solidFill>
              </a:rPr>
              <a:t>DevTools</a:t>
            </a:r>
            <a:r>
              <a:rPr lang="en-US" sz="2000" dirty="0">
                <a:solidFill>
                  <a:srgbClr val="FFFFFF"/>
                </a:solidFill>
              </a:rPr>
              <a:t> extension for the open-source React JavaScript library.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allows you to inspect the React component hierarchies in the Chrome Developer Tools.</a:t>
            </a:r>
          </a:p>
        </p:txBody>
      </p:sp>
      <p:pic>
        <p:nvPicPr>
          <p:cNvPr id="7" name="Content Placeholder 6">
            <a:hlinkClick r:id="rId3"/>
            <a:extLst>
              <a:ext uri="{FF2B5EF4-FFF2-40B4-BE49-F238E27FC236}">
                <a16:creationId xmlns:a16="http://schemas.microsoft.com/office/drawing/2014/main" id="{837F134A-AD04-7C42-8E03-83CEBE892C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56502" y="2173288"/>
            <a:ext cx="5257800" cy="328612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6560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 UI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Material-UI is an open-source project that features React components that implement Google’s Material Design.</a:t>
            </a:r>
          </a:p>
          <a:p>
            <a:r>
              <a:rPr lang="en-US" sz="2000">
                <a:solidFill>
                  <a:srgbClr val="FFFFFF"/>
                </a:solidFill>
              </a:rPr>
              <a:t>A popular React UI framework</a:t>
            </a:r>
          </a:p>
        </p:txBody>
      </p:sp>
      <p:pic>
        <p:nvPicPr>
          <p:cNvPr id="20" name="Content Placeholder 19">
            <a:hlinkClick r:id="rId3"/>
            <a:extLst>
              <a:ext uri="{FF2B5EF4-FFF2-40B4-BE49-F238E27FC236}">
                <a16:creationId xmlns:a16="http://schemas.microsoft.com/office/drawing/2014/main" id="{5795D527-584C-2946-A0CD-8B29809D0D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A4E54-CC75-1447-8F48-03038F55D127}"/>
              </a:ext>
            </a:extLst>
          </p:cNvPr>
          <p:cNvSpPr txBox="1"/>
          <p:nvPr/>
        </p:nvSpPr>
        <p:spPr>
          <a:xfrm>
            <a:off x="7944644" y="1136081"/>
            <a:ext cx="24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https://material-ui.com/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917450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Installation Material UI on Your React APP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Install Material-UI's source files via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endParaRPr lang="en-US" sz="2000" dirty="0">
              <a:solidFill>
                <a:srgbClr val="FFFFFF"/>
              </a:solidFill>
            </a:endParaRPr>
          </a:p>
          <a:p>
            <a:pPr marL="0"/>
            <a:endParaRPr lang="en-US" sz="20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@material-</a:t>
            </a:r>
            <a:r>
              <a:rPr lang="en-US" sz="2000" dirty="0" err="1">
                <a:solidFill>
                  <a:srgbClr val="FFFFFF"/>
                </a:solidFill>
              </a:rPr>
              <a:t>ui</a:t>
            </a:r>
            <a:r>
              <a:rPr lang="en-US" sz="2000" dirty="0">
                <a:solidFill>
                  <a:srgbClr val="FFFFFF"/>
                </a:solidFill>
              </a:rPr>
              <a:t>/core `</a:t>
            </a:r>
          </a:p>
        </p:txBody>
      </p:sp>
      <p:pic>
        <p:nvPicPr>
          <p:cNvPr id="19" name="Content Placeholder 18">
            <a:hlinkClick r:id="rId3"/>
            <a:extLst>
              <a:ext uri="{FF2B5EF4-FFF2-40B4-BE49-F238E27FC236}">
                <a16:creationId xmlns:a16="http://schemas.microsoft.com/office/drawing/2014/main" id="{E7DA2B61-D535-2C42-8820-7657530E10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1843" y="1712460"/>
            <a:ext cx="4702254" cy="5167312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0878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Material UI Usage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251959-6724-FC4C-B30C-814B33A91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422" y="1691640"/>
            <a:ext cx="11425155" cy="6274685"/>
          </a:xfrm>
        </p:spPr>
      </p:pic>
    </p:spTree>
    <p:extLst>
      <p:ext uri="{BB962C8B-B14F-4D97-AF65-F5344CB8AC3E}">
        <p14:creationId xmlns:p14="http://schemas.microsoft.com/office/powerpoint/2010/main" val="36167689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33FC63-2242-8B4C-A9F1-8E2110FA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Socket.io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85D1D-30C2-464A-8C89-68079A463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Socket.IO is a JavaScript library for realtime web applications.</a:t>
            </a:r>
          </a:p>
          <a:p>
            <a:r>
              <a:rPr lang="en-US" sz="2000">
                <a:solidFill>
                  <a:srgbClr val="FFFFFF"/>
                </a:solidFill>
              </a:rPr>
              <a:t>It enables realtime, bi-directional communication between web clients and servers.</a:t>
            </a:r>
          </a:p>
          <a:p>
            <a:r>
              <a:rPr lang="en-US" sz="2000">
                <a:solidFill>
                  <a:srgbClr val="FFFFFF"/>
                </a:solidFill>
              </a:rPr>
              <a:t>It has two parts: a client-side library that runs in the browser, and a server-side library for Node.js. </a:t>
            </a:r>
          </a:p>
        </p:txBody>
      </p:sp>
      <p:pic>
        <p:nvPicPr>
          <p:cNvPr id="11" name="Content Placeholder 10">
            <a:hlinkClick r:id="rId3"/>
            <a:extLst>
              <a:ext uri="{FF2B5EF4-FFF2-40B4-BE49-F238E27FC236}">
                <a16:creationId xmlns:a16="http://schemas.microsoft.com/office/drawing/2014/main" id="{E37B5B33-B6F3-F445-A39E-92B05EEB8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708" y="1691640"/>
            <a:ext cx="4701387" cy="516636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8A223-7642-C54E-8D98-8D7A691269E4}"/>
              </a:ext>
            </a:extLst>
          </p:cNvPr>
          <p:cNvSpPr txBox="1"/>
          <p:nvPr/>
        </p:nvSpPr>
        <p:spPr>
          <a:xfrm>
            <a:off x="8274127" y="1142922"/>
            <a:ext cx="18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https://socket.io/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051162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/>
              <a:t>Socket.io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D288465-903E-5942-ADBC-7D68D554C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764" y="1695372"/>
            <a:ext cx="4693298" cy="516262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0F545-1F73-FB46-B6C3-A61D62D5E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4" y="1695371"/>
            <a:ext cx="4693298" cy="51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218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33FC63-2242-8B4C-A9F1-8E2110FA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85D1D-30C2-464A-8C89-68079A463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>
                <a:solidFill>
                  <a:srgbClr val="FFFFFF"/>
                </a:solidFill>
              </a:rPr>
              <a:t>All you must do is to run the build script.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run build`</a:t>
            </a:r>
          </a:p>
        </p:txBody>
      </p:sp>
      <p:pic>
        <p:nvPicPr>
          <p:cNvPr id="10" name="Screen Recording 2020-04-02 at 02.34.41.mov" descr="Screen Recording 2020-04-02 at 02.34.41.mov">
            <a:hlinkClick r:id="" action="ppaction://media"/>
            <a:extLst>
              <a:ext uri="{FF2B5EF4-FFF2-40B4-BE49-F238E27FC236}">
                <a16:creationId xmlns:a16="http://schemas.microsoft.com/office/drawing/2014/main" id="{D11E780E-C589-B744-AE25-DDB4DE5B369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3202" y="1666350"/>
            <a:ext cx="4724400" cy="519165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435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Tutorials</a:t>
            </a:r>
            <a:endParaRPr lang="en-T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97D5-7B33-D244-B809-FCF852CF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>
                <a:hlinkClick r:id="rId3"/>
              </a:rPr>
              <a:t>https://developer.mozilla.org/en-US/docs/Web/JavaScript/A_re-introduction_to_JavaScript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https://docs.npmjs.com/creating-a-package-json-file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http://es6-features.org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https://docs.npmjs.com/files/package.json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https://reactjs.org/docs/dom-elements.html#style</a:t>
            </a:r>
            <a:endParaRPr lang="en-TR" sz="2400" dirty="0"/>
          </a:p>
          <a:p>
            <a:r>
              <a:rPr lang="en-US" sz="2400" dirty="0">
                <a:hlinkClick r:id="rId8"/>
              </a:rPr>
              <a:t>https://havelsan.udemy.com/organization/search/?src=ukw&amp;q=react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73918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97D5-7B33-D244-B809-FCF852CF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 dirty="0">
                <a:hlinkClick r:id="rId3"/>
              </a:rPr>
              <a:t>What is the difference between JavaScript and ECMAScript?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https://en.wikipedia.org/wiki/List_of_ECMAScript_engines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https://reactjs.org/</a:t>
            </a:r>
            <a:endParaRPr lang="en-US" sz="2400" dirty="0"/>
          </a:p>
          <a:p>
            <a:r>
              <a:rPr lang="en-US" sz="2400" dirty="0">
                <a:hlinkClick r:id="rId6"/>
              </a:rPr>
              <a:t>https://socket.io/</a:t>
            </a:r>
            <a:endParaRPr lang="en-TR" sz="2400" dirty="0"/>
          </a:p>
        </p:txBody>
      </p:sp>
    </p:spTree>
    <p:extLst>
      <p:ext uri="{BB962C8B-B14F-4D97-AF65-F5344CB8AC3E}">
        <p14:creationId xmlns:p14="http://schemas.microsoft.com/office/powerpoint/2010/main" val="3874802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9E4A-46A1-5A4E-BA40-4393ECAF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listening…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0B2ED-5879-2D46-B6F0-51AD4E31E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3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FD99-E2FB-4D41-B5EC-18976A6B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package.json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6543-99DA-2B4C-975F-8FFB748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 package.json is the project manifest file.</a:t>
            </a:r>
          </a:p>
          <a:p>
            <a:r>
              <a:rPr lang="en-US" sz="2000">
                <a:solidFill>
                  <a:srgbClr val="FFFFFF"/>
                </a:solidFill>
              </a:rPr>
              <a:t>Using package.json you can manage dependencies and write scripts.</a:t>
            </a:r>
          </a:p>
          <a:p>
            <a:r>
              <a:rPr lang="en-US" sz="2000">
                <a:solidFill>
                  <a:srgbClr val="FFFFFF"/>
                </a:solidFill>
              </a:rPr>
              <a:t>It has all the meta data about the project.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950AFF-DC74-994D-9D5A-0624F94C48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9278" y="1690688"/>
            <a:ext cx="4692247" cy="5166360"/>
          </a:xfrm>
        </p:spPr>
      </p:pic>
    </p:spTree>
    <p:extLst>
      <p:ext uri="{BB962C8B-B14F-4D97-AF65-F5344CB8AC3E}">
        <p14:creationId xmlns:p14="http://schemas.microsoft.com/office/powerpoint/2010/main" val="3584017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dirty="0"/>
              <a:t>Creating </a:t>
            </a:r>
            <a:r>
              <a:rPr lang="en-US" sz="4100" dirty="0" err="1"/>
              <a:t>package.json</a:t>
            </a:r>
            <a:endParaRPr lang="en-US" sz="4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First, head over to your project folder. You can create </a:t>
            </a:r>
            <a:r>
              <a:rPr lang="en-US" sz="2000" dirty="0" err="1">
                <a:solidFill>
                  <a:srgbClr val="FFFFFF"/>
                </a:solidFill>
              </a:rPr>
              <a:t>package.json</a:t>
            </a:r>
            <a:r>
              <a:rPr lang="en-US" sz="2000" dirty="0">
                <a:solidFill>
                  <a:srgbClr val="FFFFFF"/>
                </a:solidFill>
              </a:rPr>
              <a:t> from the command line.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   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init</a:t>
            </a:r>
            <a:r>
              <a:rPr lang="en-US" sz="2000" dirty="0">
                <a:solidFill>
                  <a:srgbClr val="FFFFFF"/>
                </a:solidFill>
              </a:rPr>
              <a:t>`</a:t>
            </a:r>
          </a:p>
        </p:txBody>
      </p:sp>
      <p:pic>
        <p:nvPicPr>
          <p:cNvPr id="6" name="Screen Recording 2020-04-02 at 20.12.32.mov" descr="Screen Recording 2020-04-02 at 20.12.32.mov">
            <a:hlinkClick r:id="" action="ppaction://media"/>
            <a:extLst>
              <a:ext uri="{FF2B5EF4-FFF2-40B4-BE49-F238E27FC236}">
                <a16:creationId xmlns:a16="http://schemas.microsoft.com/office/drawing/2014/main" id="{FA48A15F-9CCB-F544-B6C7-FF08DBE53F0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1270" y="1690688"/>
            <a:ext cx="4688264" cy="5167081"/>
          </a:xfrm>
        </p:spPr>
      </p:pic>
    </p:spTree>
    <p:extLst>
      <p:ext uri="{BB962C8B-B14F-4D97-AF65-F5344CB8AC3E}">
        <p14:creationId xmlns:p14="http://schemas.microsoft.com/office/powerpoint/2010/main" val="40621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NPM COMMANDS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752654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Installing package commands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--save &lt;package&gt;`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--save-dev &lt;package&gt;`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--global &lt;package&gt;`</a:t>
            </a:r>
          </a:p>
        </p:txBody>
      </p:sp>
      <p:pic>
        <p:nvPicPr>
          <p:cNvPr id="6" name="Screen Recording 2020-04-02 at 21.41.03.mov" descr="Screen Recording 2020-04-02 at 21.41.03.mov">
            <a:hlinkClick r:id="" action="ppaction://media"/>
            <a:extLst>
              <a:ext uri="{FF2B5EF4-FFF2-40B4-BE49-F238E27FC236}">
                <a16:creationId xmlns:a16="http://schemas.microsoft.com/office/drawing/2014/main" id="{2EA8444B-FE69-B544-8721-F30BC227A188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2066" y="1690688"/>
            <a:ext cx="4686671" cy="5165326"/>
          </a:xfrm>
        </p:spPr>
      </p:pic>
    </p:spTree>
    <p:extLst>
      <p:ext uri="{BB962C8B-B14F-4D97-AF65-F5344CB8AC3E}">
        <p14:creationId xmlns:p14="http://schemas.microsoft.com/office/powerpoint/2010/main" val="66056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NPM Packages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752654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 plethora of Node.js libraries and applications are published on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, and many more are added every day.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These applications can be searched for on </a:t>
            </a:r>
            <a:r>
              <a:rPr lang="en-US" sz="2000" dirty="0">
                <a:solidFill>
                  <a:srgbClr val="FFFFFF"/>
                </a:solidFill>
                <a:hlinkClick r:id="rId3"/>
              </a:rPr>
              <a:t>http://</a:t>
            </a:r>
            <a:r>
              <a:rPr lang="en-US" sz="2000" dirty="0" err="1">
                <a:solidFill>
                  <a:srgbClr val="FFFFFF"/>
                </a:solidFill>
                <a:hlinkClick r:id="rId3"/>
              </a:rPr>
              <a:t>npmjs.org</a:t>
            </a:r>
            <a:r>
              <a:rPr lang="en-US" sz="2000" dirty="0">
                <a:solidFill>
                  <a:srgbClr val="FFFFFF"/>
                </a:solidFill>
                <a:hlinkClick r:id="rId3"/>
              </a:rPr>
              <a:t>/</a:t>
            </a:r>
            <a:r>
              <a:rPr lang="en-US" sz="2000" dirty="0">
                <a:solidFill>
                  <a:srgbClr val="FFFFFF"/>
                </a:solidFill>
              </a:rPr>
              <a:t>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Once you have a package you want to install, it can be installed with a single command-line command.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9A437-EB5C-FA40-A9CA-09E3344BA212}"/>
              </a:ext>
            </a:extLst>
          </p:cNvPr>
          <p:cNvSpPr txBox="1"/>
          <p:nvPr/>
        </p:nvSpPr>
        <p:spPr>
          <a:xfrm>
            <a:off x="7900723" y="1142963"/>
            <a:ext cx="256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https://www.npmjs.com/</a:t>
            </a:r>
            <a:endParaRPr lang="en-TR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378760-BB63-E04F-8C9D-30D28694A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834332" y="1685646"/>
            <a:ext cx="4702139" cy="5172354"/>
          </a:xfrm>
        </p:spPr>
      </p:pic>
    </p:spTree>
    <p:extLst>
      <p:ext uri="{BB962C8B-B14F-4D97-AF65-F5344CB8AC3E}">
        <p14:creationId xmlns:p14="http://schemas.microsoft.com/office/powerpoint/2010/main" val="423365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1515</Words>
  <Application>Microsoft Macintosh PowerPoint</Application>
  <PresentationFormat>Widescreen</PresentationFormat>
  <Paragraphs>260</Paragraphs>
  <Slides>59</Slides>
  <Notes>59</Notes>
  <HiddenSlides>0</HiddenSlides>
  <MMClips>9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  <vt:variant>
        <vt:lpstr>Custom Shows</vt:lpstr>
      </vt:variant>
      <vt:variant>
        <vt:i4>1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Modern Web Development Using React</vt:lpstr>
      <vt:lpstr>PRESENTATION CONTENT</vt:lpstr>
      <vt:lpstr>What is Modern Web Development Means?</vt:lpstr>
      <vt:lpstr>NODE JS</vt:lpstr>
      <vt:lpstr>NPM (Node Package Manager)</vt:lpstr>
      <vt:lpstr>package.json</vt:lpstr>
      <vt:lpstr>Creating package.json</vt:lpstr>
      <vt:lpstr>BASIC NPM COMMANDS</vt:lpstr>
      <vt:lpstr>NPM Packages</vt:lpstr>
      <vt:lpstr>BASIC NPM COMMANDS</vt:lpstr>
      <vt:lpstr>VS Code</vt:lpstr>
      <vt:lpstr>WebStorm</vt:lpstr>
      <vt:lpstr>EcmaScript</vt:lpstr>
      <vt:lpstr>BabelJS</vt:lpstr>
      <vt:lpstr>WEBPACK</vt:lpstr>
      <vt:lpstr>ReactJS</vt:lpstr>
      <vt:lpstr>Create a New React App</vt:lpstr>
      <vt:lpstr>Installation and Create a New React App</vt:lpstr>
      <vt:lpstr>Source Code</vt:lpstr>
      <vt:lpstr>How to change html template?</vt:lpstr>
      <vt:lpstr>First File in the Code</vt:lpstr>
      <vt:lpstr>First Component in the Code</vt:lpstr>
      <vt:lpstr>What is JSX?</vt:lpstr>
      <vt:lpstr>Using Inline Styles in JSX</vt:lpstr>
      <vt:lpstr>Using CSS Classes in JSX</vt:lpstr>
      <vt:lpstr>Rendering Elements</vt:lpstr>
      <vt:lpstr>Rendering Element</vt:lpstr>
      <vt:lpstr>Components and Props</vt:lpstr>
      <vt:lpstr>Components and Props</vt:lpstr>
      <vt:lpstr>Components and Props</vt:lpstr>
      <vt:lpstr>State and Lifecycle</vt:lpstr>
      <vt:lpstr>State and Lifecycle</vt:lpstr>
      <vt:lpstr>State and Lifecycle</vt:lpstr>
      <vt:lpstr>State and Lifecycle</vt:lpstr>
      <vt:lpstr>State and Lifecycle</vt:lpstr>
      <vt:lpstr>State and Lifecycle</vt:lpstr>
      <vt:lpstr>Working With Hook</vt:lpstr>
      <vt:lpstr>Handling Events</vt:lpstr>
      <vt:lpstr>Handling Events</vt:lpstr>
      <vt:lpstr>Handling Events</vt:lpstr>
      <vt:lpstr>Forms</vt:lpstr>
      <vt:lpstr>How can I make an AJAX call?</vt:lpstr>
      <vt:lpstr>How can I make an AJAX call?</vt:lpstr>
      <vt:lpstr>How can I make an AJAX call?</vt:lpstr>
      <vt:lpstr>Populer Libraries and Tools</vt:lpstr>
      <vt:lpstr>REACT-ROUTER-DOM</vt:lpstr>
      <vt:lpstr>REDUX</vt:lpstr>
      <vt:lpstr>Redux Lifecycle</vt:lpstr>
      <vt:lpstr>REDUX-DEVTOOL</vt:lpstr>
      <vt:lpstr>REACT DEVELOPER TOOLS</vt:lpstr>
      <vt:lpstr>Material UI</vt:lpstr>
      <vt:lpstr>Installation Material UI on Your React APP</vt:lpstr>
      <vt:lpstr>Material UI Usage</vt:lpstr>
      <vt:lpstr>Socket.io</vt:lpstr>
      <vt:lpstr>Socket.io</vt:lpstr>
      <vt:lpstr>Build</vt:lpstr>
      <vt:lpstr>Tutorials</vt:lpstr>
      <vt:lpstr>References</vt:lpstr>
      <vt:lpstr>Thanks for listening…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Web Development Using React</dc:title>
  <dc:creator>olgun dutkan</dc:creator>
  <cp:lastModifiedBy>olgun dutkan</cp:lastModifiedBy>
  <cp:revision>153</cp:revision>
  <dcterms:created xsi:type="dcterms:W3CDTF">2020-04-02T08:10:37Z</dcterms:created>
  <dcterms:modified xsi:type="dcterms:W3CDTF">2020-04-07T08:12:53Z</dcterms:modified>
</cp:coreProperties>
</file>